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CFCD27-D76C-47AE-B8C6-18408E2573BB}" v="1" dt="2023-04-18T08:45:42.1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1330" y="4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7ACFCD27-D76C-47AE-B8C6-18408E2573BB}"/>
    <pc:docChg chg="addSld modSld sldOrd">
      <pc:chgData name="Shailee Upadhayay" userId="556280587117f9d7" providerId="LiveId" clId="{7ACFCD27-D76C-47AE-B8C6-18408E2573BB}" dt="2023-04-18T08:46:49.730" v="5"/>
      <pc:docMkLst>
        <pc:docMk/>
      </pc:docMkLst>
      <pc:sldChg chg="ord">
        <pc:chgData name="Shailee Upadhayay" userId="556280587117f9d7" providerId="LiveId" clId="{7ACFCD27-D76C-47AE-B8C6-18408E2573BB}" dt="2023-04-18T08:46:49.730" v="5"/>
        <pc:sldMkLst>
          <pc:docMk/>
          <pc:sldMk cId="583691381" sldId="258"/>
        </pc:sldMkLst>
      </pc:sldChg>
      <pc:sldChg chg="modSp add mod">
        <pc:chgData name="Shailee Upadhayay" userId="556280587117f9d7" providerId="LiveId" clId="{7ACFCD27-D76C-47AE-B8C6-18408E2573BB}" dt="2023-04-18T08:46:12.505" v="3" actId="14100"/>
        <pc:sldMkLst>
          <pc:docMk/>
          <pc:sldMk cId="2564802016" sldId="263"/>
        </pc:sldMkLst>
        <pc:spChg chg="mod">
          <ac:chgData name="Shailee Upadhayay" userId="556280587117f9d7" providerId="LiveId" clId="{7ACFCD27-D76C-47AE-B8C6-18408E2573BB}" dt="2023-04-18T08:46:12.505" v="3" actId="14100"/>
          <ac:spMkLst>
            <pc:docMk/>
            <pc:sldMk cId="2564802016" sldId="263"/>
            <ac:spMk id="2" creationId="{F5E46442-B147-4FB6-B0E2-682681BE6AEB}"/>
          </ac:spMkLst>
        </pc:spChg>
      </pc:sldChg>
    </pc:docChg>
  </pc:docChgLst>
  <pc:docChgLst>
    <pc:chgData name="Shailee Upadhayay" userId="556280587117f9d7" providerId="LiveId" clId="{22CFFBFC-5A16-4EFD-9F7F-F72A7B0550AE}"/>
    <pc:docChg chg="undo custSel addSld modSld">
      <pc:chgData name="Shailee Upadhayay" userId="556280587117f9d7" providerId="LiveId" clId="{22CFFBFC-5A16-4EFD-9F7F-F72A7B0550AE}" dt="2023-02-10T05:32:56.082" v="151" actId="20577"/>
      <pc:docMkLst>
        <pc:docMk/>
      </pc:docMkLst>
      <pc:sldChg chg="modSp mod">
        <pc:chgData name="Shailee Upadhayay" userId="556280587117f9d7" providerId="LiveId" clId="{22CFFBFC-5A16-4EFD-9F7F-F72A7B0550AE}" dt="2023-02-08T06:08:42.461" v="60" actId="255"/>
        <pc:sldMkLst>
          <pc:docMk/>
          <pc:sldMk cId="1527852083" sldId="256"/>
        </pc:sldMkLst>
        <pc:spChg chg="mod">
          <ac:chgData name="Shailee Upadhayay" userId="556280587117f9d7" providerId="LiveId" clId="{22CFFBFC-5A16-4EFD-9F7F-F72A7B0550AE}" dt="2023-02-08T06:08:42.461" v="60" actId="255"/>
          <ac:spMkLst>
            <pc:docMk/>
            <pc:sldMk cId="1527852083" sldId="256"/>
            <ac:spMk id="2" creationId="{5EF52FA2-603A-80A4-47EE-EBABE5F88332}"/>
          </ac:spMkLst>
        </pc:spChg>
        <pc:spChg chg="mod">
          <ac:chgData name="Shailee Upadhayay" userId="556280587117f9d7" providerId="LiveId" clId="{22CFFBFC-5A16-4EFD-9F7F-F72A7B0550AE}" dt="2023-02-08T06:06:09.350" v="43" actId="14100"/>
          <ac:spMkLst>
            <pc:docMk/>
            <pc:sldMk cId="1527852083" sldId="256"/>
            <ac:spMk id="3" creationId="{C0AB88B7-BE57-2DCF-D009-6B34B9B90C9F}"/>
          </ac:spMkLst>
        </pc:spChg>
      </pc:sldChg>
      <pc:sldChg chg="addSp delSp modSp new mod">
        <pc:chgData name="Shailee Upadhayay" userId="556280587117f9d7" providerId="LiveId" clId="{22CFFBFC-5A16-4EFD-9F7F-F72A7B0550AE}" dt="2023-02-08T06:08:14.429" v="57" actId="1076"/>
        <pc:sldMkLst>
          <pc:docMk/>
          <pc:sldMk cId="1367407638" sldId="257"/>
        </pc:sldMkLst>
        <pc:spChg chg="mod">
          <ac:chgData name="Shailee Upadhayay" userId="556280587117f9d7" providerId="LiveId" clId="{22CFFBFC-5A16-4EFD-9F7F-F72A7B0550AE}" dt="2023-02-08T06:08:12.993" v="56" actId="255"/>
          <ac:spMkLst>
            <pc:docMk/>
            <pc:sldMk cId="1367407638" sldId="257"/>
            <ac:spMk id="2" creationId="{6F2AF4C8-5269-E5D3-3B42-AA31CAFA8211}"/>
          </ac:spMkLst>
        </pc:spChg>
        <pc:spChg chg="del">
          <ac:chgData name="Shailee Upadhayay" userId="556280587117f9d7" providerId="LiveId" clId="{22CFFBFC-5A16-4EFD-9F7F-F72A7B0550AE}" dt="2023-02-08T06:05:33.525" v="38"/>
          <ac:spMkLst>
            <pc:docMk/>
            <pc:sldMk cId="1367407638" sldId="257"/>
            <ac:spMk id="3" creationId="{DFDC5791-0BF7-FE11-EF57-8A800F06CFCF}"/>
          </ac:spMkLst>
        </pc:spChg>
        <pc:picChg chg="add mod">
          <ac:chgData name="Shailee Upadhayay" userId="556280587117f9d7" providerId="LiveId" clId="{22CFFBFC-5A16-4EFD-9F7F-F72A7B0550AE}" dt="2023-02-08T06:08:14.429" v="57" actId="1076"/>
          <ac:picMkLst>
            <pc:docMk/>
            <pc:sldMk cId="1367407638" sldId="257"/>
            <ac:picMk id="1026" creationId="{C4E703DF-3DC2-C460-311D-D8DA0BF67B2A}"/>
          </ac:picMkLst>
        </pc:picChg>
      </pc:sldChg>
      <pc:sldChg chg="addSp delSp modSp new mod">
        <pc:chgData name="Shailee Upadhayay" userId="556280587117f9d7" providerId="LiveId" clId="{22CFFBFC-5A16-4EFD-9F7F-F72A7B0550AE}" dt="2023-02-08T06:15:05.689" v="115" actId="1076"/>
        <pc:sldMkLst>
          <pc:docMk/>
          <pc:sldMk cId="583691381" sldId="258"/>
        </pc:sldMkLst>
        <pc:spChg chg="mod">
          <ac:chgData name="Shailee Upadhayay" userId="556280587117f9d7" providerId="LiveId" clId="{22CFFBFC-5A16-4EFD-9F7F-F72A7B0550AE}" dt="2023-02-08T06:15:05.689" v="115" actId="1076"/>
          <ac:spMkLst>
            <pc:docMk/>
            <pc:sldMk cId="583691381" sldId="258"/>
            <ac:spMk id="2" creationId="{1DD5A7E7-F4D9-392A-DA71-F7E1E61063D9}"/>
          </ac:spMkLst>
        </pc:spChg>
        <pc:spChg chg="mod">
          <ac:chgData name="Shailee Upadhayay" userId="556280587117f9d7" providerId="LiveId" clId="{22CFFBFC-5A16-4EFD-9F7F-F72A7B0550AE}" dt="2023-02-08T06:14:24.502" v="105" actId="1076"/>
          <ac:spMkLst>
            <pc:docMk/>
            <pc:sldMk cId="583691381" sldId="258"/>
            <ac:spMk id="3" creationId="{11ACA535-8EF7-70A1-CEC4-6F7727BAE5E3}"/>
          </ac:spMkLst>
        </pc:spChg>
        <pc:picChg chg="add del mod">
          <ac:chgData name="Shailee Upadhayay" userId="556280587117f9d7" providerId="LiveId" clId="{22CFFBFC-5A16-4EFD-9F7F-F72A7B0550AE}" dt="2023-02-08T06:13:20.664" v="83"/>
          <ac:picMkLst>
            <pc:docMk/>
            <pc:sldMk cId="583691381" sldId="258"/>
            <ac:picMk id="2050" creationId="{A935DDA0-CFB0-9C77-574A-203C80FC12C0}"/>
          </ac:picMkLst>
        </pc:picChg>
        <pc:picChg chg="add del mod">
          <ac:chgData name="Shailee Upadhayay" userId="556280587117f9d7" providerId="LiveId" clId="{22CFFBFC-5A16-4EFD-9F7F-F72A7B0550AE}" dt="2023-02-08T06:14:08.290" v="101"/>
          <ac:picMkLst>
            <pc:docMk/>
            <pc:sldMk cId="583691381" sldId="258"/>
            <ac:picMk id="2052" creationId="{24ACEB3E-4BFC-D5D3-D909-1C81C0282528}"/>
          </ac:picMkLst>
        </pc:picChg>
        <pc:picChg chg="add mod">
          <ac:chgData name="Shailee Upadhayay" userId="556280587117f9d7" providerId="LiveId" clId="{22CFFBFC-5A16-4EFD-9F7F-F72A7B0550AE}" dt="2023-02-08T06:14:52.695" v="113" actId="1076"/>
          <ac:picMkLst>
            <pc:docMk/>
            <pc:sldMk cId="583691381" sldId="258"/>
            <ac:picMk id="2054" creationId="{21F2B742-398A-BA05-8866-1EA309E724D0}"/>
          </ac:picMkLst>
        </pc:picChg>
      </pc:sldChg>
      <pc:sldChg chg="modSp new mod">
        <pc:chgData name="Shailee Upadhayay" userId="556280587117f9d7" providerId="LiveId" clId="{22CFFBFC-5A16-4EFD-9F7F-F72A7B0550AE}" dt="2023-02-10T05:32:56.082" v="151" actId="20577"/>
        <pc:sldMkLst>
          <pc:docMk/>
          <pc:sldMk cId="2927861661" sldId="259"/>
        </pc:sldMkLst>
        <pc:spChg chg="mod">
          <ac:chgData name="Shailee Upadhayay" userId="556280587117f9d7" providerId="LiveId" clId="{22CFFBFC-5A16-4EFD-9F7F-F72A7B0550AE}" dt="2023-02-10T05:32:56.082" v="151" actId="20577"/>
          <ac:spMkLst>
            <pc:docMk/>
            <pc:sldMk cId="2927861661" sldId="259"/>
            <ac:spMk id="3" creationId="{181BED1F-6EAF-62A4-F40C-88433F80CB60}"/>
          </ac:spMkLst>
        </pc:spChg>
      </pc:sldChg>
      <pc:sldChg chg="modSp new mod">
        <pc:chgData name="Shailee Upadhayay" userId="556280587117f9d7" providerId="LiveId" clId="{22CFFBFC-5A16-4EFD-9F7F-F72A7B0550AE}" dt="2023-02-08T06:16:51.720" v="129" actId="123"/>
        <pc:sldMkLst>
          <pc:docMk/>
          <pc:sldMk cId="4285522362" sldId="260"/>
        </pc:sldMkLst>
        <pc:spChg chg="mod">
          <ac:chgData name="Shailee Upadhayay" userId="556280587117f9d7" providerId="LiveId" clId="{22CFFBFC-5A16-4EFD-9F7F-F72A7B0550AE}" dt="2023-02-08T06:16:51.720" v="129" actId="123"/>
          <ac:spMkLst>
            <pc:docMk/>
            <pc:sldMk cId="4285522362" sldId="260"/>
            <ac:spMk id="3" creationId="{528416CF-B527-70AE-84CB-DD28B127DE28}"/>
          </ac:spMkLst>
        </pc:spChg>
      </pc:sldChg>
      <pc:sldChg chg="modSp new mod">
        <pc:chgData name="Shailee Upadhayay" userId="556280587117f9d7" providerId="LiveId" clId="{22CFFBFC-5A16-4EFD-9F7F-F72A7B0550AE}" dt="2023-02-10T05:31:48.764" v="149" actId="20577"/>
        <pc:sldMkLst>
          <pc:docMk/>
          <pc:sldMk cId="1498900600" sldId="261"/>
        </pc:sldMkLst>
        <pc:spChg chg="mod">
          <ac:chgData name="Shailee Upadhayay" userId="556280587117f9d7" providerId="LiveId" clId="{22CFFBFC-5A16-4EFD-9F7F-F72A7B0550AE}" dt="2023-02-10T05:31:48.764" v="149" actId="20577"/>
          <ac:spMkLst>
            <pc:docMk/>
            <pc:sldMk cId="1498900600" sldId="261"/>
            <ac:spMk id="3" creationId="{B8414EFC-45C9-CD5F-840B-4F8323E4EBF5}"/>
          </ac:spMkLst>
        </pc:spChg>
      </pc:sldChg>
      <pc:sldChg chg="modSp new mod">
        <pc:chgData name="Shailee Upadhayay" userId="556280587117f9d7" providerId="LiveId" clId="{22CFFBFC-5A16-4EFD-9F7F-F72A7B0550AE}" dt="2023-02-08T15:05:01.242" v="147" actId="122"/>
        <pc:sldMkLst>
          <pc:docMk/>
          <pc:sldMk cId="1314639318" sldId="262"/>
        </pc:sldMkLst>
        <pc:spChg chg="mod">
          <ac:chgData name="Shailee Upadhayay" userId="556280587117f9d7" providerId="LiveId" clId="{22CFFBFC-5A16-4EFD-9F7F-F72A7B0550AE}" dt="2023-02-08T15:05:01.242" v="147" actId="122"/>
          <ac:spMkLst>
            <pc:docMk/>
            <pc:sldMk cId="1314639318" sldId="262"/>
            <ac:spMk id="3" creationId="{AFA47F98-6D4E-6E9E-C45A-B93A58067CF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A44E5E0-9631-4EDE-91B8-7E4D7DB1898E}" type="datetimeFigureOut">
              <a:rPr lang="en-IN" smtClean="0"/>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C549B8-1932-46D2-BC6C-469CDF3ADA66}"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2223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4E5E0-9631-4EDE-91B8-7E4D7DB1898E}" type="datetimeFigureOut">
              <a:rPr lang="en-IN" smtClean="0"/>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C549B8-1932-46D2-BC6C-469CDF3ADA66}" type="slidenum">
              <a:rPr lang="en-IN" smtClean="0"/>
              <a:t>‹#›</a:t>
            </a:fld>
            <a:endParaRPr lang="en-IN"/>
          </a:p>
        </p:txBody>
      </p:sp>
    </p:spTree>
    <p:extLst>
      <p:ext uri="{BB962C8B-B14F-4D97-AF65-F5344CB8AC3E}">
        <p14:creationId xmlns:p14="http://schemas.microsoft.com/office/powerpoint/2010/main" val="379749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4E5E0-9631-4EDE-91B8-7E4D7DB1898E}" type="datetimeFigureOut">
              <a:rPr lang="en-IN" smtClean="0"/>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C549B8-1932-46D2-BC6C-469CDF3ADA66}"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39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4E5E0-9631-4EDE-91B8-7E4D7DB1898E}" type="datetimeFigureOut">
              <a:rPr lang="en-IN" smtClean="0"/>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C549B8-1932-46D2-BC6C-469CDF3ADA66}" type="slidenum">
              <a:rPr lang="en-IN" smtClean="0"/>
              <a:t>‹#›</a:t>
            </a:fld>
            <a:endParaRPr lang="en-IN"/>
          </a:p>
        </p:txBody>
      </p:sp>
    </p:spTree>
    <p:extLst>
      <p:ext uri="{BB962C8B-B14F-4D97-AF65-F5344CB8AC3E}">
        <p14:creationId xmlns:p14="http://schemas.microsoft.com/office/powerpoint/2010/main" val="76790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44E5E0-9631-4EDE-91B8-7E4D7DB1898E}" type="datetimeFigureOut">
              <a:rPr lang="en-IN" smtClean="0"/>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C549B8-1932-46D2-BC6C-469CDF3ADA66}"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348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44E5E0-9631-4EDE-91B8-7E4D7DB1898E}" type="datetimeFigureOut">
              <a:rPr lang="en-IN" smtClean="0"/>
              <a:t>18-04-2023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C549B8-1932-46D2-BC6C-469CDF3ADA66}" type="slidenum">
              <a:rPr lang="en-IN" smtClean="0"/>
              <a:t>‹#›</a:t>
            </a:fld>
            <a:endParaRPr lang="en-IN"/>
          </a:p>
        </p:txBody>
      </p:sp>
    </p:spTree>
    <p:extLst>
      <p:ext uri="{BB962C8B-B14F-4D97-AF65-F5344CB8AC3E}">
        <p14:creationId xmlns:p14="http://schemas.microsoft.com/office/powerpoint/2010/main" val="484073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44E5E0-9631-4EDE-91B8-7E4D7DB1898E}" type="datetimeFigureOut">
              <a:rPr lang="en-IN" smtClean="0"/>
              <a:t>18-04-2023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8C549B8-1932-46D2-BC6C-469CDF3ADA66}" type="slidenum">
              <a:rPr lang="en-IN" smtClean="0"/>
              <a:t>‹#›</a:t>
            </a:fld>
            <a:endParaRPr lang="en-IN"/>
          </a:p>
        </p:txBody>
      </p:sp>
    </p:spTree>
    <p:extLst>
      <p:ext uri="{BB962C8B-B14F-4D97-AF65-F5344CB8AC3E}">
        <p14:creationId xmlns:p14="http://schemas.microsoft.com/office/powerpoint/2010/main" val="162741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44E5E0-9631-4EDE-91B8-7E4D7DB1898E}" type="datetimeFigureOut">
              <a:rPr lang="en-IN" smtClean="0"/>
              <a:t>18-04-2023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8C549B8-1932-46D2-BC6C-469CDF3ADA66}" type="slidenum">
              <a:rPr lang="en-IN" smtClean="0"/>
              <a:t>‹#›</a:t>
            </a:fld>
            <a:endParaRPr lang="en-IN"/>
          </a:p>
        </p:txBody>
      </p:sp>
    </p:spTree>
    <p:extLst>
      <p:ext uri="{BB962C8B-B14F-4D97-AF65-F5344CB8AC3E}">
        <p14:creationId xmlns:p14="http://schemas.microsoft.com/office/powerpoint/2010/main" val="1799791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4E5E0-9631-4EDE-91B8-7E4D7DB1898E}" type="datetimeFigureOut">
              <a:rPr lang="en-IN" smtClean="0"/>
              <a:t>18-04-2023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8C549B8-1932-46D2-BC6C-469CDF3ADA66}" type="slidenum">
              <a:rPr lang="en-IN" smtClean="0"/>
              <a:t>‹#›</a:t>
            </a:fld>
            <a:endParaRPr lang="en-IN"/>
          </a:p>
        </p:txBody>
      </p:sp>
    </p:spTree>
    <p:extLst>
      <p:ext uri="{BB962C8B-B14F-4D97-AF65-F5344CB8AC3E}">
        <p14:creationId xmlns:p14="http://schemas.microsoft.com/office/powerpoint/2010/main" val="3167059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4E5E0-9631-4EDE-91B8-7E4D7DB1898E}" type="datetimeFigureOut">
              <a:rPr lang="en-IN" smtClean="0"/>
              <a:t>18-04-2023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C549B8-1932-46D2-BC6C-469CDF3ADA66}" type="slidenum">
              <a:rPr lang="en-IN" smtClean="0"/>
              <a:t>‹#›</a:t>
            </a:fld>
            <a:endParaRPr lang="en-IN"/>
          </a:p>
        </p:txBody>
      </p:sp>
    </p:spTree>
    <p:extLst>
      <p:ext uri="{BB962C8B-B14F-4D97-AF65-F5344CB8AC3E}">
        <p14:creationId xmlns:p14="http://schemas.microsoft.com/office/powerpoint/2010/main" val="103766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44E5E0-9631-4EDE-91B8-7E4D7DB1898E}" type="datetimeFigureOut">
              <a:rPr lang="en-IN" smtClean="0"/>
              <a:t>18-04-2023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C549B8-1932-46D2-BC6C-469CDF3ADA66}"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242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A44E5E0-9631-4EDE-91B8-7E4D7DB1898E}" type="datetimeFigureOut">
              <a:rPr lang="en-IN" smtClean="0"/>
              <a:t>18-04-2023</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8C549B8-1932-46D2-BC6C-469CDF3ADA66}"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695348"/>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oppers4u.com/2022/02/exploratory-research-design-meaning.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oppers4u.com/2022/02/descriptive-research-design-meaning.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oppers4u.com/2022/02/experimental-research-design-meaning.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52FA2-603A-80A4-47EE-EBABE5F88332}"/>
              </a:ext>
            </a:extLst>
          </p:cNvPr>
          <p:cNvSpPr>
            <a:spLocks noGrp="1"/>
          </p:cNvSpPr>
          <p:nvPr>
            <p:ph type="ctrTitle"/>
          </p:nvPr>
        </p:nvSpPr>
        <p:spPr>
          <a:xfrm>
            <a:off x="2417779" y="2220687"/>
            <a:ext cx="8637073" cy="485192"/>
          </a:xfrm>
        </p:spPr>
        <p:txBody>
          <a:bodyPr>
            <a:noAutofit/>
          </a:bodyPr>
          <a:lstStyle/>
          <a:p>
            <a:pPr algn="ctr" fontAlgn="base"/>
            <a:r>
              <a:rPr lang="en-US" sz="4400" b="1" i="0" u="none" strike="noStrike" dirty="0">
                <a:solidFill>
                  <a:schemeClr val="accent5">
                    <a:lumMod val="50000"/>
                  </a:schemeClr>
                </a:solidFill>
                <a:effectLst/>
                <a:latin typeface="Algerian" panose="04020705040A02060702" pitchFamily="82" charset="0"/>
              </a:rPr>
              <a:t>Process of Research Design </a:t>
            </a:r>
            <a:endParaRPr lang="en-IN" sz="4400" b="1" dirty="0">
              <a:solidFill>
                <a:schemeClr val="accent5">
                  <a:lumMod val="50000"/>
                </a:schemeClr>
              </a:solidFill>
              <a:latin typeface="Algerian" panose="04020705040A02060702" pitchFamily="82" charset="0"/>
            </a:endParaRPr>
          </a:p>
        </p:txBody>
      </p:sp>
      <p:sp>
        <p:nvSpPr>
          <p:cNvPr id="3" name="Subtitle 2">
            <a:extLst>
              <a:ext uri="{FF2B5EF4-FFF2-40B4-BE49-F238E27FC236}">
                <a16:creationId xmlns:a16="http://schemas.microsoft.com/office/drawing/2014/main" id="{C0AB88B7-BE57-2DCF-D009-6B34B9B90C9F}"/>
              </a:ext>
            </a:extLst>
          </p:cNvPr>
          <p:cNvSpPr>
            <a:spLocks noGrp="1"/>
          </p:cNvSpPr>
          <p:nvPr>
            <p:ph type="subTitle" idx="1"/>
          </p:nvPr>
        </p:nvSpPr>
        <p:spPr>
          <a:xfrm>
            <a:off x="2483094" y="3534822"/>
            <a:ext cx="8637072" cy="3677741"/>
          </a:xfrm>
        </p:spPr>
        <p:txBody>
          <a:bodyPr>
            <a:noAutofit/>
          </a:bodyPr>
          <a:lstStyle/>
          <a:p>
            <a:pPr algn="just"/>
            <a:r>
              <a:rPr lang="en-US" sz="2000" b="0" i="0" u="none" strike="noStrike" dirty="0">
                <a:solidFill>
                  <a:srgbClr val="656565"/>
                </a:solidFill>
                <a:effectLst/>
                <a:latin typeface="Times New Roman" panose="02020603050405020304" pitchFamily="18" charset="0"/>
                <a:cs typeface="Times New Roman" panose="02020603050405020304" pitchFamily="18" charset="0"/>
              </a:rPr>
              <a:t>The stages in the process of research design are interactive in nature and often occur at the same time. Designing of research study follows given process. </a:t>
            </a:r>
            <a:br>
              <a:rPr lang="en-US" sz="2000" b="0" i="0" u="none" strike="noStrike" dirty="0">
                <a:solidFill>
                  <a:srgbClr val="656565"/>
                </a:solidFill>
                <a:effectLst/>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852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AF4C8-5269-E5D3-3B42-AA31CAFA8211}"/>
              </a:ext>
            </a:extLst>
          </p:cNvPr>
          <p:cNvSpPr>
            <a:spLocks noGrp="1"/>
          </p:cNvSpPr>
          <p:nvPr>
            <p:ph type="title"/>
          </p:nvPr>
        </p:nvSpPr>
        <p:spPr>
          <a:xfrm>
            <a:off x="1490658" y="84650"/>
            <a:ext cx="9720072" cy="1499616"/>
          </a:xfrm>
        </p:spPr>
        <p:txBody>
          <a:bodyPr>
            <a:normAutofit/>
          </a:bodyPr>
          <a:lstStyle/>
          <a:p>
            <a:pPr algn="ctr"/>
            <a:r>
              <a:rPr lang="en-IN" sz="4400" b="1" i="0" dirty="0">
                <a:solidFill>
                  <a:srgbClr val="656565"/>
                </a:solidFill>
                <a:effectLst/>
                <a:latin typeface="Freestyle Script" panose="030804020302050B0404" pitchFamily="66" charset="0"/>
              </a:rPr>
              <a:t>Steps in research design</a:t>
            </a:r>
            <a:endParaRPr lang="en-IN" sz="4400" b="1" dirty="0">
              <a:latin typeface="Freestyle Script" panose="030804020302050B0404" pitchFamily="66" charset="0"/>
            </a:endParaRPr>
          </a:p>
        </p:txBody>
      </p:sp>
      <p:pic>
        <p:nvPicPr>
          <p:cNvPr id="1026" name="Picture 2" descr="Research Design Process">
            <a:extLst>
              <a:ext uri="{FF2B5EF4-FFF2-40B4-BE49-F238E27FC236}">
                <a16:creationId xmlns:a16="http://schemas.microsoft.com/office/drawing/2014/main" id="{C4E703DF-3DC2-C460-311D-D8DA0BF67B2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17575" y="1668242"/>
            <a:ext cx="4733177" cy="5273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7407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46442-B147-4FB6-B0E2-682681BE6AEB}"/>
              </a:ext>
            </a:extLst>
          </p:cNvPr>
          <p:cNvSpPr>
            <a:spLocks noGrp="1"/>
          </p:cNvSpPr>
          <p:nvPr>
            <p:ph type="title"/>
          </p:nvPr>
        </p:nvSpPr>
        <p:spPr>
          <a:xfrm>
            <a:off x="838200" y="729206"/>
            <a:ext cx="10515600" cy="202658"/>
          </a:xfrm>
        </p:spPr>
        <p:style>
          <a:lnRef idx="2">
            <a:schemeClr val="dk1"/>
          </a:lnRef>
          <a:fillRef idx="1">
            <a:schemeClr val="lt1"/>
          </a:fillRef>
          <a:effectRef idx="0">
            <a:schemeClr val="dk1"/>
          </a:effectRef>
          <a:fontRef idx="minor">
            <a:schemeClr val="dk1"/>
          </a:fontRef>
        </p:style>
        <p:txBody>
          <a:bodyPr>
            <a:normAutofit fontScale="90000"/>
          </a:bodyPr>
          <a:lstStyle/>
          <a:p>
            <a:r>
              <a:rPr lang="en-IN" dirty="0">
                <a:solidFill>
                  <a:srgbClr val="FF0000"/>
                </a:solidFill>
                <a:latin typeface="Algerian" panose="04020705040A02060702" pitchFamily="82" charset="0"/>
              </a:rPr>
              <a:t>Classification of the Research Design:</a:t>
            </a:r>
          </a:p>
        </p:txBody>
      </p:sp>
      <p:sp>
        <p:nvSpPr>
          <p:cNvPr id="4" name="Rectangle 3">
            <a:extLst>
              <a:ext uri="{FF2B5EF4-FFF2-40B4-BE49-F238E27FC236}">
                <a16:creationId xmlns:a16="http://schemas.microsoft.com/office/drawing/2014/main" id="{D911F9F2-4CBC-4798-845E-98DC75E3DD66}"/>
              </a:ext>
            </a:extLst>
          </p:cNvPr>
          <p:cNvSpPr/>
          <p:nvPr/>
        </p:nvSpPr>
        <p:spPr>
          <a:xfrm>
            <a:off x="3900488" y="1241823"/>
            <a:ext cx="2938462" cy="56673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sz="2800" dirty="0"/>
              <a:t>Research Design</a:t>
            </a:r>
          </a:p>
        </p:txBody>
      </p:sp>
      <p:sp>
        <p:nvSpPr>
          <p:cNvPr id="5" name="Rectangle 4">
            <a:extLst>
              <a:ext uri="{FF2B5EF4-FFF2-40B4-BE49-F238E27FC236}">
                <a16:creationId xmlns:a16="http://schemas.microsoft.com/office/drawing/2014/main" id="{1F6D8B5A-DE7C-46B9-8AA8-4756C8488277}"/>
              </a:ext>
            </a:extLst>
          </p:cNvPr>
          <p:cNvSpPr/>
          <p:nvPr/>
        </p:nvSpPr>
        <p:spPr>
          <a:xfrm>
            <a:off x="776288" y="2214563"/>
            <a:ext cx="3133725" cy="56673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IN" sz="2800" dirty="0"/>
              <a:t>Exploratory Design</a:t>
            </a:r>
          </a:p>
        </p:txBody>
      </p:sp>
      <p:sp>
        <p:nvSpPr>
          <p:cNvPr id="6" name="Rectangle 5">
            <a:extLst>
              <a:ext uri="{FF2B5EF4-FFF2-40B4-BE49-F238E27FC236}">
                <a16:creationId xmlns:a16="http://schemas.microsoft.com/office/drawing/2014/main" id="{DFEE2323-094C-4224-9274-0D94FA042738}"/>
              </a:ext>
            </a:extLst>
          </p:cNvPr>
          <p:cNvSpPr/>
          <p:nvPr/>
        </p:nvSpPr>
        <p:spPr>
          <a:xfrm>
            <a:off x="7439025" y="1907385"/>
            <a:ext cx="3133725" cy="87391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IN" sz="2400" dirty="0"/>
              <a:t>Conclusive Research Design</a:t>
            </a:r>
          </a:p>
        </p:txBody>
      </p:sp>
      <p:sp>
        <p:nvSpPr>
          <p:cNvPr id="7" name="Rectangle 6">
            <a:extLst>
              <a:ext uri="{FF2B5EF4-FFF2-40B4-BE49-F238E27FC236}">
                <a16:creationId xmlns:a16="http://schemas.microsoft.com/office/drawing/2014/main" id="{C2ABE279-D593-42EC-87CF-A9208DE8582B}"/>
              </a:ext>
            </a:extLst>
          </p:cNvPr>
          <p:cNvSpPr/>
          <p:nvPr/>
        </p:nvSpPr>
        <p:spPr>
          <a:xfrm>
            <a:off x="9134475" y="3145631"/>
            <a:ext cx="2962276" cy="5667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800" dirty="0"/>
              <a:t>Causal Research</a:t>
            </a:r>
          </a:p>
        </p:txBody>
      </p:sp>
      <p:sp>
        <p:nvSpPr>
          <p:cNvPr id="8" name="Rectangle 7">
            <a:extLst>
              <a:ext uri="{FF2B5EF4-FFF2-40B4-BE49-F238E27FC236}">
                <a16:creationId xmlns:a16="http://schemas.microsoft.com/office/drawing/2014/main" id="{0F4E367B-3769-4BD9-B413-396BAF260271}"/>
              </a:ext>
            </a:extLst>
          </p:cNvPr>
          <p:cNvSpPr/>
          <p:nvPr/>
        </p:nvSpPr>
        <p:spPr>
          <a:xfrm>
            <a:off x="5681662" y="3200395"/>
            <a:ext cx="3133725" cy="5667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400" dirty="0"/>
              <a:t>Descriptive Research</a:t>
            </a:r>
          </a:p>
        </p:txBody>
      </p:sp>
      <p:sp>
        <p:nvSpPr>
          <p:cNvPr id="9" name="Rectangle 8">
            <a:extLst>
              <a:ext uri="{FF2B5EF4-FFF2-40B4-BE49-F238E27FC236}">
                <a16:creationId xmlns:a16="http://schemas.microsoft.com/office/drawing/2014/main" id="{47D3C8B9-1AB8-48C2-B8A4-8A1F0E88080F}"/>
              </a:ext>
            </a:extLst>
          </p:cNvPr>
          <p:cNvSpPr/>
          <p:nvPr/>
        </p:nvSpPr>
        <p:spPr>
          <a:xfrm>
            <a:off x="8686800" y="4431501"/>
            <a:ext cx="3133725" cy="5667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800" dirty="0"/>
              <a:t>Longitudinal Design</a:t>
            </a:r>
          </a:p>
        </p:txBody>
      </p:sp>
      <p:sp>
        <p:nvSpPr>
          <p:cNvPr id="10" name="Rectangle 9">
            <a:extLst>
              <a:ext uri="{FF2B5EF4-FFF2-40B4-BE49-F238E27FC236}">
                <a16:creationId xmlns:a16="http://schemas.microsoft.com/office/drawing/2014/main" id="{2BAC01C2-A03B-42BE-A8E4-0AC2158A9CCD}"/>
              </a:ext>
            </a:extLst>
          </p:cNvPr>
          <p:cNvSpPr/>
          <p:nvPr/>
        </p:nvSpPr>
        <p:spPr>
          <a:xfrm>
            <a:off x="5029200" y="4431501"/>
            <a:ext cx="3133725" cy="5667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400" dirty="0"/>
              <a:t>Cross-sectional Design</a:t>
            </a:r>
          </a:p>
        </p:txBody>
      </p:sp>
      <p:sp>
        <p:nvSpPr>
          <p:cNvPr id="11" name="Rectangle 10">
            <a:extLst>
              <a:ext uri="{FF2B5EF4-FFF2-40B4-BE49-F238E27FC236}">
                <a16:creationId xmlns:a16="http://schemas.microsoft.com/office/drawing/2014/main" id="{42B7C4C3-B4F8-4193-85A8-2442EF04D9FC}"/>
              </a:ext>
            </a:extLst>
          </p:cNvPr>
          <p:cNvSpPr/>
          <p:nvPr/>
        </p:nvSpPr>
        <p:spPr>
          <a:xfrm>
            <a:off x="8524875" y="5662607"/>
            <a:ext cx="3133725" cy="82550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400" dirty="0"/>
              <a:t>Multiple Cross – sectional Design</a:t>
            </a:r>
          </a:p>
        </p:txBody>
      </p:sp>
      <p:sp>
        <p:nvSpPr>
          <p:cNvPr id="12" name="Rectangle 11">
            <a:extLst>
              <a:ext uri="{FF2B5EF4-FFF2-40B4-BE49-F238E27FC236}">
                <a16:creationId xmlns:a16="http://schemas.microsoft.com/office/drawing/2014/main" id="{C2BDC822-09DF-413C-97EA-521EDA55B02A}"/>
              </a:ext>
            </a:extLst>
          </p:cNvPr>
          <p:cNvSpPr/>
          <p:nvPr/>
        </p:nvSpPr>
        <p:spPr>
          <a:xfrm>
            <a:off x="4433887" y="5667372"/>
            <a:ext cx="3133725" cy="82550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400" dirty="0"/>
              <a:t>Single  Cross – sectional Design</a:t>
            </a:r>
          </a:p>
        </p:txBody>
      </p:sp>
      <p:cxnSp>
        <p:nvCxnSpPr>
          <p:cNvPr id="14" name="Connector: Elbow 13">
            <a:extLst>
              <a:ext uri="{FF2B5EF4-FFF2-40B4-BE49-F238E27FC236}">
                <a16:creationId xmlns:a16="http://schemas.microsoft.com/office/drawing/2014/main" id="{43360631-9D93-4E83-85C6-54CA646D9628}"/>
              </a:ext>
            </a:extLst>
          </p:cNvPr>
          <p:cNvCxnSpPr>
            <a:stCxn id="4" idx="2"/>
            <a:endCxn id="5" idx="0"/>
          </p:cNvCxnSpPr>
          <p:nvPr/>
        </p:nvCxnSpPr>
        <p:spPr>
          <a:xfrm rot="5400000">
            <a:off x="3653434" y="498277"/>
            <a:ext cx="406003" cy="3026568"/>
          </a:xfrm>
          <a:prstGeom prst="bentConnector3">
            <a:avLst/>
          </a:prstGeom>
          <a:ln>
            <a:tailEnd type="triangle"/>
          </a:ln>
        </p:spPr>
        <p:style>
          <a:lnRef idx="2">
            <a:schemeClr val="dk1"/>
          </a:lnRef>
          <a:fillRef idx="0">
            <a:schemeClr val="dk1"/>
          </a:fillRef>
          <a:effectRef idx="1">
            <a:schemeClr val="dk1"/>
          </a:effectRef>
          <a:fontRef idx="minor">
            <a:schemeClr val="tx1"/>
          </a:fontRef>
        </p:style>
      </p:cxnSp>
      <p:cxnSp>
        <p:nvCxnSpPr>
          <p:cNvPr id="16" name="Connector: Elbow 15">
            <a:extLst>
              <a:ext uri="{FF2B5EF4-FFF2-40B4-BE49-F238E27FC236}">
                <a16:creationId xmlns:a16="http://schemas.microsoft.com/office/drawing/2014/main" id="{F33E4179-91E1-48F3-99E3-8B4545DEDA24}"/>
              </a:ext>
            </a:extLst>
          </p:cNvPr>
          <p:cNvCxnSpPr>
            <a:stCxn id="4" idx="2"/>
          </p:cNvCxnSpPr>
          <p:nvPr/>
        </p:nvCxnSpPr>
        <p:spPr>
          <a:xfrm rot="16200000" flipH="1">
            <a:off x="6156127" y="1022152"/>
            <a:ext cx="496490" cy="2069306"/>
          </a:xfrm>
          <a:prstGeom prst="bentConnector2">
            <a:avLst/>
          </a:prstGeom>
          <a:ln>
            <a:tailEnd type="triangle"/>
          </a:ln>
        </p:spPr>
        <p:style>
          <a:lnRef idx="2">
            <a:schemeClr val="dk1"/>
          </a:lnRef>
          <a:fillRef idx="0">
            <a:schemeClr val="dk1"/>
          </a:fillRef>
          <a:effectRef idx="1">
            <a:schemeClr val="dk1"/>
          </a:effectRef>
          <a:fontRef idx="minor">
            <a:schemeClr val="tx1"/>
          </a:fontRef>
        </p:style>
      </p:cxnSp>
      <p:cxnSp>
        <p:nvCxnSpPr>
          <p:cNvPr id="18" name="Straight Arrow Connector 17">
            <a:extLst>
              <a:ext uri="{FF2B5EF4-FFF2-40B4-BE49-F238E27FC236}">
                <a16:creationId xmlns:a16="http://schemas.microsoft.com/office/drawing/2014/main" id="{66110FC1-69AD-441B-9F80-9F03CB9403E7}"/>
              </a:ext>
            </a:extLst>
          </p:cNvPr>
          <p:cNvCxnSpPr>
            <a:stCxn id="6" idx="2"/>
          </p:cNvCxnSpPr>
          <p:nvPr/>
        </p:nvCxnSpPr>
        <p:spPr>
          <a:xfrm flipH="1">
            <a:off x="7362825" y="2781300"/>
            <a:ext cx="1643063" cy="36433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0" name="Straight Arrow Connector 19">
            <a:extLst>
              <a:ext uri="{FF2B5EF4-FFF2-40B4-BE49-F238E27FC236}">
                <a16:creationId xmlns:a16="http://schemas.microsoft.com/office/drawing/2014/main" id="{3E9DDE36-342D-4246-8589-3DA2527824E7}"/>
              </a:ext>
            </a:extLst>
          </p:cNvPr>
          <p:cNvCxnSpPr>
            <a:stCxn id="6" idx="2"/>
          </p:cNvCxnSpPr>
          <p:nvPr/>
        </p:nvCxnSpPr>
        <p:spPr>
          <a:xfrm>
            <a:off x="9005888" y="2781300"/>
            <a:ext cx="1776412" cy="35956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97F747CB-916C-4AF6-9195-CF148328C4DB}"/>
              </a:ext>
            </a:extLst>
          </p:cNvPr>
          <p:cNvCxnSpPr>
            <a:stCxn id="8" idx="2"/>
            <a:endCxn id="10" idx="0"/>
          </p:cNvCxnSpPr>
          <p:nvPr/>
        </p:nvCxnSpPr>
        <p:spPr>
          <a:xfrm flipH="1">
            <a:off x="6596063" y="3767132"/>
            <a:ext cx="652462" cy="66436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4" name="Straight Arrow Connector 23">
            <a:extLst>
              <a:ext uri="{FF2B5EF4-FFF2-40B4-BE49-F238E27FC236}">
                <a16:creationId xmlns:a16="http://schemas.microsoft.com/office/drawing/2014/main" id="{44673D2B-980F-4E31-8CF0-5E9232DBE1DE}"/>
              </a:ext>
            </a:extLst>
          </p:cNvPr>
          <p:cNvCxnSpPr/>
          <p:nvPr/>
        </p:nvCxnSpPr>
        <p:spPr>
          <a:xfrm>
            <a:off x="7362825" y="3767132"/>
            <a:ext cx="2728912" cy="66436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6" name="Straight Arrow Connector 25">
            <a:extLst>
              <a:ext uri="{FF2B5EF4-FFF2-40B4-BE49-F238E27FC236}">
                <a16:creationId xmlns:a16="http://schemas.microsoft.com/office/drawing/2014/main" id="{1428580B-AF04-48FA-A2F7-38A15DD13F44}"/>
              </a:ext>
            </a:extLst>
          </p:cNvPr>
          <p:cNvCxnSpPr>
            <a:stCxn id="10" idx="2"/>
            <a:endCxn id="12" idx="0"/>
          </p:cNvCxnSpPr>
          <p:nvPr/>
        </p:nvCxnSpPr>
        <p:spPr>
          <a:xfrm flipH="1">
            <a:off x="6000750" y="4998238"/>
            <a:ext cx="595313" cy="66913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8" name="Straight Arrow Connector 27">
            <a:extLst>
              <a:ext uri="{FF2B5EF4-FFF2-40B4-BE49-F238E27FC236}">
                <a16:creationId xmlns:a16="http://schemas.microsoft.com/office/drawing/2014/main" id="{D965063B-11F3-480D-97AF-00B3244C6A7A}"/>
              </a:ext>
            </a:extLst>
          </p:cNvPr>
          <p:cNvCxnSpPr>
            <a:cxnSpLocks/>
            <a:stCxn id="10" idx="2"/>
          </p:cNvCxnSpPr>
          <p:nvPr/>
        </p:nvCxnSpPr>
        <p:spPr>
          <a:xfrm>
            <a:off x="6596063" y="4998238"/>
            <a:ext cx="3119437" cy="61793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1" name="Rectangle 20">
            <a:extLst>
              <a:ext uri="{FF2B5EF4-FFF2-40B4-BE49-F238E27FC236}">
                <a16:creationId xmlns:a16="http://schemas.microsoft.com/office/drawing/2014/main" id="{9C26660E-74FA-EEE4-64D7-F9EB663E30A3}"/>
              </a:ext>
            </a:extLst>
          </p:cNvPr>
          <p:cNvSpPr/>
          <p:nvPr/>
        </p:nvSpPr>
        <p:spPr>
          <a:xfrm>
            <a:off x="597692" y="3062676"/>
            <a:ext cx="3462338" cy="93940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800" dirty="0"/>
              <a:t>Secondary Resource analysis</a:t>
            </a:r>
          </a:p>
        </p:txBody>
      </p:sp>
      <p:sp>
        <p:nvSpPr>
          <p:cNvPr id="23" name="Rectangle 22">
            <a:extLst>
              <a:ext uri="{FF2B5EF4-FFF2-40B4-BE49-F238E27FC236}">
                <a16:creationId xmlns:a16="http://schemas.microsoft.com/office/drawing/2014/main" id="{343A9763-C27E-4A7D-8C2B-A9C3AADC15BA}"/>
              </a:ext>
            </a:extLst>
          </p:cNvPr>
          <p:cNvSpPr/>
          <p:nvPr/>
        </p:nvSpPr>
        <p:spPr>
          <a:xfrm>
            <a:off x="694135" y="4180278"/>
            <a:ext cx="3286125" cy="8203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800" dirty="0"/>
              <a:t>Comprehensive Case method</a:t>
            </a:r>
          </a:p>
        </p:txBody>
      </p:sp>
      <p:sp>
        <p:nvSpPr>
          <p:cNvPr id="25" name="Rectangle 24">
            <a:extLst>
              <a:ext uri="{FF2B5EF4-FFF2-40B4-BE49-F238E27FC236}">
                <a16:creationId xmlns:a16="http://schemas.microsoft.com/office/drawing/2014/main" id="{1FADF225-F19E-8D2C-68D3-0807C86DCA60}"/>
              </a:ext>
            </a:extLst>
          </p:cNvPr>
          <p:cNvSpPr/>
          <p:nvPr/>
        </p:nvSpPr>
        <p:spPr>
          <a:xfrm>
            <a:off x="761999" y="5181199"/>
            <a:ext cx="3133725" cy="5667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800" dirty="0"/>
              <a:t>Expert opinion </a:t>
            </a:r>
          </a:p>
        </p:txBody>
      </p:sp>
      <p:sp>
        <p:nvSpPr>
          <p:cNvPr id="27" name="Rectangle 26">
            <a:extLst>
              <a:ext uri="{FF2B5EF4-FFF2-40B4-BE49-F238E27FC236}">
                <a16:creationId xmlns:a16="http://schemas.microsoft.com/office/drawing/2014/main" id="{3660C3BA-E9B3-3230-CFED-85C2297D258F}"/>
              </a:ext>
            </a:extLst>
          </p:cNvPr>
          <p:cNvSpPr/>
          <p:nvPr/>
        </p:nvSpPr>
        <p:spPr>
          <a:xfrm>
            <a:off x="722710" y="5921372"/>
            <a:ext cx="3133725" cy="5667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800" dirty="0"/>
              <a:t>Focus Group</a:t>
            </a:r>
          </a:p>
        </p:txBody>
      </p:sp>
      <p:cxnSp>
        <p:nvCxnSpPr>
          <p:cNvPr id="17" name="Straight Connector 16">
            <a:extLst>
              <a:ext uri="{FF2B5EF4-FFF2-40B4-BE49-F238E27FC236}">
                <a16:creationId xmlns:a16="http://schemas.microsoft.com/office/drawing/2014/main" id="{9DD8A3B8-40E2-3706-8B58-0246B2AD141B}"/>
              </a:ext>
            </a:extLst>
          </p:cNvPr>
          <p:cNvCxnSpPr/>
          <p:nvPr/>
        </p:nvCxnSpPr>
        <p:spPr>
          <a:xfrm flipH="1">
            <a:off x="223935" y="2453951"/>
            <a:ext cx="470200" cy="0"/>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5E8AEFEB-9F31-5A4A-43D0-ED454E664030}"/>
              </a:ext>
            </a:extLst>
          </p:cNvPr>
          <p:cNvCxnSpPr/>
          <p:nvPr/>
        </p:nvCxnSpPr>
        <p:spPr>
          <a:xfrm>
            <a:off x="223935" y="2453951"/>
            <a:ext cx="0" cy="4034158"/>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91228552-D6B4-863A-589E-26B20D7D8676}"/>
              </a:ext>
            </a:extLst>
          </p:cNvPr>
          <p:cNvCxnSpPr>
            <a:endCxn id="21" idx="1"/>
          </p:cNvCxnSpPr>
          <p:nvPr/>
        </p:nvCxnSpPr>
        <p:spPr>
          <a:xfrm>
            <a:off x="223935" y="3532377"/>
            <a:ext cx="373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8D4235D8-1412-2001-7417-A49027B34C0A}"/>
              </a:ext>
            </a:extLst>
          </p:cNvPr>
          <p:cNvCxnSpPr/>
          <p:nvPr/>
        </p:nvCxnSpPr>
        <p:spPr>
          <a:xfrm>
            <a:off x="223935" y="4714869"/>
            <a:ext cx="3737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38C9DB08-1B0D-4F56-AF7D-5BE237850CAA}"/>
              </a:ext>
            </a:extLst>
          </p:cNvPr>
          <p:cNvCxnSpPr/>
          <p:nvPr/>
        </p:nvCxnSpPr>
        <p:spPr>
          <a:xfrm>
            <a:off x="223935" y="5464567"/>
            <a:ext cx="470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C711AD12-B3DD-171F-6808-57A8CB0B8044}"/>
              </a:ext>
            </a:extLst>
          </p:cNvPr>
          <p:cNvCxnSpPr/>
          <p:nvPr/>
        </p:nvCxnSpPr>
        <p:spPr>
          <a:xfrm>
            <a:off x="223935" y="6307494"/>
            <a:ext cx="3737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4802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A7E7-F4D9-392A-DA71-F7E1E61063D9}"/>
              </a:ext>
            </a:extLst>
          </p:cNvPr>
          <p:cNvSpPr>
            <a:spLocks noGrp="1"/>
          </p:cNvSpPr>
          <p:nvPr>
            <p:ph type="title"/>
          </p:nvPr>
        </p:nvSpPr>
        <p:spPr>
          <a:xfrm>
            <a:off x="988420" y="-74645"/>
            <a:ext cx="9720072" cy="1851567"/>
          </a:xfrm>
        </p:spPr>
        <p:txBody>
          <a:bodyPr>
            <a:noAutofit/>
          </a:bodyPr>
          <a:lstStyle/>
          <a:p>
            <a:pPr algn="ctr" fontAlgn="base"/>
            <a:br>
              <a:rPr lang="en-US" sz="4400" b="1" i="0" u="none" strike="noStrike" dirty="0">
                <a:solidFill>
                  <a:srgbClr val="2C3E50"/>
                </a:solidFill>
                <a:effectLst/>
                <a:latin typeface="Freestyle Script" panose="030804020302050B0404" pitchFamily="66" charset="0"/>
              </a:rPr>
            </a:br>
            <a:br>
              <a:rPr lang="en-US" sz="4400" b="1" i="0" u="none" strike="noStrike" dirty="0">
                <a:solidFill>
                  <a:srgbClr val="656565"/>
                </a:solidFill>
                <a:effectLst/>
                <a:latin typeface="Freestyle Script" panose="030804020302050B0404" pitchFamily="66" charset="0"/>
              </a:rPr>
            </a:br>
            <a:r>
              <a:rPr lang="en-US" sz="4400" b="1" i="0" u="none" strike="noStrike" dirty="0">
                <a:solidFill>
                  <a:srgbClr val="2C3E50"/>
                </a:solidFill>
                <a:effectLst/>
                <a:latin typeface="Freestyle Script" panose="030804020302050B0404" pitchFamily="66" charset="0"/>
              </a:rPr>
              <a:t>Types of Research Design </a:t>
            </a:r>
            <a:br>
              <a:rPr lang="en-US" sz="4400" b="1" dirty="0">
                <a:latin typeface="Freestyle Script" panose="030804020302050B0404" pitchFamily="66" charset="0"/>
              </a:rPr>
            </a:br>
            <a:endParaRPr lang="en-IN" sz="4400" b="1" dirty="0">
              <a:latin typeface="Freestyle Script" panose="030804020302050B0404" pitchFamily="66" charset="0"/>
            </a:endParaRPr>
          </a:p>
        </p:txBody>
      </p:sp>
      <p:sp>
        <p:nvSpPr>
          <p:cNvPr id="3" name="Content Placeholder 2">
            <a:extLst>
              <a:ext uri="{FF2B5EF4-FFF2-40B4-BE49-F238E27FC236}">
                <a16:creationId xmlns:a16="http://schemas.microsoft.com/office/drawing/2014/main" id="{11ACA535-8EF7-70A1-CEC4-6F7727BAE5E3}"/>
              </a:ext>
            </a:extLst>
          </p:cNvPr>
          <p:cNvSpPr>
            <a:spLocks noGrp="1"/>
          </p:cNvSpPr>
          <p:nvPr>
            <p:ph idx="1"/>
          </p:nvPr>
        </p:nvSpPr>
        <p:spPr>
          <a:xfrm>
            <a:off x="1059836" y="2277734"/>
            <a:ext cx="9755780" cy="4750084"/>
          </a:xfrm>
        </p:spPr>
        <p:txBody>
          <a:bodyPr/>
          <a:lstStyle/>
          <a:p>
            <a:pPr algn="just"/>
            <a:r>
              <a:rPr lang="en-US" b="0" i="0" u="none" strike="noStrike" dirty="0">
                <a:solidFill>
                  <a:srgbClr val="656565"/>
                </a:solidFill>
                <a:effectLst/>
                <a:latin typeface="Times New Roman" panose="02020603050405020304" pitchFamily="18" charset="0"/>
                <a:cs typeface="Times New Roman" panose="02020603050405020304" pitchFamily="18" charset="0"/>
              </a:rPr>
              <a:t>Based on the aim of study, there are three types of research design :</a:t>
            </a:r>
            <a:br>
              <a:rPr lang="en-US" b="0" i="0" u="none" strike="noStrike" dirty="0">
                <a:solidFill>
                  <a:srgbClr val="656565"/>
                </a:solidFill>
                <a:effectLst/>
                <a:latin typeface="Times New Roman" panose="02020603050405020304" pitchFamily="18" charset="0"/>
                <a:cs typeface="Times New Roman" panose="02020603050405020304" pitchFamily="18" charset="0"/>
              </a:rPr>
            </a:br>
            <a:br>
              <a:rPr lang="en-US" b="0" i="0" u="none" strike="noStrike" dirty="0">
                <a:solidFill>
                  <a:srgbClr val="656565"/>
                </a:solidFill>
                <a:effectLst/>
                <a:latin typeface="Times New Roman" panose="02020603050405020304" pitchFamily="18" charset="0"/>
                <a:cs typeface="Times New Roman" panose="02020603050405020304" pitchFamily="18" charset="0"/>
              </a:rPr>
            </a:b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a:endParaRPr lang="en-US" dirty="0">
              <a:solidFill>
                <a:srgbClr val="656565"/>
              </a:solidFill>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pic>
        <p:nvPicPr>
          <p:cNvPr id="2054" name="Picture 6" descr="Types of Research Design">
            <a:extLst>
              <a:ext uri="{FF2B5EF4-FFF2-40B4-BE49-F238E27FC236}">
                <a16:creationId xmlns:a16="http://schemas.microsoft.com/office/drawing/2014/main" id="{21F2B742-398A-BA05-8866-1EA309E724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5960" y="2743200"/>
            <a:ext cx="6900079" cy="3655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3691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1FD5B-9B78-619A-02FF-7113B98707F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81BED1F-6EAF-62A4-F40C-88433F80CB60}"/>
              </a:ext>
            </a:extLst>
          </p:cNvPr>
          <p:cNvSpPr>
            <a:spLocks noGrp="1"/>
          </p:cNvSpPr>
          <p:nvPr>
            <p:ph idx="1"/>
          </p:nvPr>
        </p:nvSpPr>
        <p:spPr/>
        <p:txBody>
          <a:bodyPr/>
          <a:lstStyle/>
          <a:p>
            <a:pPr algn="just" fontAlgn="base"/>
            <a:r>
              <a:rPr lang="en-US" b="1" i="0" u="none" strike="noStrike" dirty="0">
                <a:solidFill>
                  <a:srgbClr val="656565"/>
                </a:solidFill>
                <a:effectLst/>
                <a:latin typeface="Times New Roman" panose="02020603050405020304" pitchFamily="18" charset="0"/>
                <a:cs typeface="Times New Roman" panose="02020603050405020304" pitchFamily="18" charset="0"/>
              </a:rPr>
              <a:t>1) Exploratory Research Design : </a:t>
            </a: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b="0" i="0" u="none" strike="noStrike" dirty="0">
                <a:solidFill>
                  <a:srgbClr val="598CFF"/>
                </a:solidFill>
                <a:effectLst/>
                <a:latin typeface="Times New Roman" panose="02020603050405020304" pitchFamily="18" charset="0"/>
                <a:cs typeface="Times New Roman" panose="02020603050405020304" pitchFamily="18" charset="0"/>
                <a:hlinkClick r:id="rId2"/>
              </a:rPr>
              <a:t>Exploratory research design</a:t>
            </a:r>
            <a:r>
              <a:rPr lang="en-US" b="0" i="0" u="none" strike="noStrike" dirty="0">
                <a:solidFill>
                  <a:srgbClr val="656565"/>
                </a:solidFill>
                <a:effectLst/>
                <a:latin typeface="Times New Roman" panose="02020603050405020304" pitchFamily="18" charset="0"/>
                <a:cs typeface="Times New Roman" panose="02020603050405020304" pitchFamily="18" charset="0"/>
              </a:rPr>
              <a:t> aims to get a better understanding of the problem by explaining the concepts and developing hypothesis regarding the research study. Various techniques used in exploratory research study are literature survey. surveys, focus groups, case studies, etc. Exploratory research does not emphasize upon sampling, but tries to gather information from participants who are considered knowledgeable.</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7861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A8040-2347-C0A3-DD96-54F87FA51EC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28416CF-B527-70AE-84CB-DD28B127DE28}"/>
              </a:ext>
            </a:extLst>
          </p:cNvPr>
          <p:cNvSpPr>
            <a:spLocks noGrp="1"/>
          </p:cNvSpPr>
          <p:nvPr>
            <p:ph idx="1"/>
          </p:nvPr>
        </p:nvSpPr>
        <p:spPr/>
        <p:txBody>
          <a:bodyPr>
            <a:normAutofit/>
          </a:bodyPr>
          <a:lstStyle/>
          <a:p>
            <a:pPr algn="just" fontAlgn="base"/>
            <a:r>
              <a:rPr lang="en-US" b="1" i="0" u="none" strike="noStrike" dirty="0">
                <a:solidFill>
                  <a:srgbClr val="656565"/>
                </a:solidFill>
                <a:effectLst/>
                <a:latin typeface="Times New Roman" panose="02020603050405020304" pitchFamily="18" charset="0"/>
                <a:cs typeface="Times New Roman" panose="02020603050405020304" pitchFamily="18" charset="0"/>
              </a:rPr>
              <a:t>2) Descriptive Research Design : </a:t>
            </a: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b="0" i="0" u="none" strike="noStrike" dirty="0">
                <a:solidFill>
                  <a:srgbClr val="656565"/>
                </a:solidFill>
                <a:effectLst/>
                <a:latin typeface="Times New Roman" panose="02020603050405020304" pitchFamily="18" charset="0"/>
                <a:cs typeface="Times New Roman" panose="02020603050405020304" pitchFamily="18" charset="0"/>
              </a:rPr>
              <a:t>Unlike exploratory research, the aim of </a:t>
            </a:r>
            <a:r>
              <a:rPr lang="en-US" b="0" i="0" u="none" strike="noStrike" dirty="0">
                <a:solidFill>
                  <a:srgbClr val="598CFF"/>
                </a:solidFill>
                <a:effectLst/>
                <a:latin typeface="Times New Roman" panose="02020603050405020304" pitchFamily="18" charset="0"/>
                <a:cs typeface="Times New Roman" panose="02020603050405020304" pitchFamily="18" charset="0"/>
                <a:hlinkClick r:id="rId2"/>
              </a:rPr>
              <a:t>descriptive research</a:t>
            </a:r>
            <a:r>
              <a:rPr lang="en-US" b="0" i="0" u="none" strike="noStrike" dirty="0">
                <a:solidFill>
                  <a:srgbClr val="656565"/>
                </a:solidFill>
                <a:effectLst/>
                <a:latin typeface="Times New Roman" panose="02020603050405020304" pitchFamily="18" charset="0"/>
                <a:cs typeface="Times New Roman" panose="02020603050405020304" pitchFamily="18" charset="0"/>
              </a:rPr>
              <a:t> is to describe the characteristics of a phenomenon is more rigid than exploratory research. It describes various aspects related to a population. It is the study that is designed to depict the population in much more accurate way. It attempts to describe, explain and interpret the conditions in much detailed approach. It examines a phenomenon that is occurring at a specific place and at specific time.</a:t>
            </a:r>
          </a:p>
          <a:p>
            <a:pPr algn="just" fontAlgn="base"/>
            <a:br>
              <a:rPr lang="en-US" b="0" i="0" u="none" strike="noStrike" dirty="0">
                <a:solidFill>
                  <a:srgbClr val="656565"/>
                </a:solidFill>
                <a:effectLst/>
                <a:latin typeface="Times New Roman" panose="02020603050405020304" pitchFamily="18" charset="0"/>
                <a:cs typeface="Times New Roman" panose="02020603050405020304" pitchFamily="18" charset="0"/>
              </a:rPr>
            </a:b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522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FC6F5-F185-11B3-FD3B-1F7B9FCAB29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8414EFC-45C9-CD5F-840B-4F8323E4EBF5}"/>
              </a:ext>
            </a:extLst>
          </p:cNvPr>
          <p:cNvSpPr>
            <a:spLocks noGrp="1"/>
          </p:cNvSpPr>
          <p:nvPr>
            <p:ph idx="1"/>
          </p:nvPr>
        </p:nvSpPr>
        <p:spPr/>
        <p:txBody>
          <a:bodyPr/>
          <a:lstStyle/>
          <a:p>
            <a:pPr algn="l" fontAlgn="base"/>
            <a:r>
              <a:rPr lang="en-US" b="1" i="0" u="none" strike="noStrike" dirty="0">
                <a:solidFill>
                  <a:srgbClr val="656565"/>
                </a:solidFill>
                <a:effectLst/>
                <a:latin typeface="Times New Roman" panose="02020603050405020304" pitchFamily="18" charset="0"/>
                <a:cs typeface="Times New Roman" panose="02020603050405020304" pitchFamily="18" charset="0"/>
              </a:rPr>
              <a:t>3) Experimental or Causal Research Design : </a:t>
            </a: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l" fontAlgn="base"/>
            <a:r>
              <a:rPr lang="en-US" b="0" i="0" u="none" strike="noStrike" dirty="0">
                <a:solidFill>
                  <a:srgbClr val="598CFF"/>
                </a:solidFill>
                <a:effectLst/>
                <a:latin typeface="Times New Roman" panose="02020603050405020304" pitchFamily="18" charset="0"/>
                <a:cs typeface="Times New Roman" panose="02020603050405020304" pitchFamily="18" charset="0"/>
                <a:hlinkClick r:id="rId2"/>
              </a:rPr>
              <a:t>Experimental or Causal or Conclusive research design</a:t>
            </a:r>
            <a:r>
              <a:rPr lang="en-US" b="0" i="0" u="none" strike="noStrike" dirty="0">
                <a:solidFill>
                  <a:srgbClr val="656565"/>
                </a:solidFill>
                <a:effectLst/>
                <a:latin typeface="Times New Roman" panose="02020603050405020304" pitchFamily="18" charset="0"/>
                <a:cs typeface="Times New Roman" panose="02020603050405020304" pitchFamily="18" charset="0"/>
              </a:rPr>
              <a:t> is a type of research design which is predetermined and structured in nature. It is used for causal or conclusive research, which is conducted quantitatively. It is called causal research, because it is helpful in exploring the cause and effect relationship of a research problem. The main objective of casual research is to test the hypothesis which were defined in the exploratory Research Design. Causal research is simply opposite to the descriptive research, as with the help of experimentation, it can interpret whether the relationship is causal or not.</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8900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B5B70-A69D-130B-2327-33AA441497A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FA47F98-6D4E-6E9E-C45A-B93A58067CF5}"/>
              </a:ext>
            </a:extLst>
          </p:cNvPr>
          <p:cNvSpPr>
            <a:spLocks noGrp="1"/>
          </p:cNvSpPr>
          <p:nvPr>
            <p:ph idx="1"/>
          </p:nvPr>
        </p:nvSpPr>
        <p:spPr/>
        <p:txBody>
          <a:bodyPr>
            <a:normAutofit/>
          </a:bodyPr>
          <a:lstStyle/>
          <a:p>
            <a:pPr marL="0" indent="0" algn="ctr">
              <a:buNone/>
            </a:pPr>
            <a:r>
              <a:rPr lang="en-US" sz="6600" dirty="0">
                <a:latin typeface="Algerian" panose="04020705040A02060702" pitchFamily="82" charset="0"/>
              </a:rPr>
              <a:t>THANK YOU</a:t>
            </a:r>
            <a:endParaRPr lang="en-IN" sz="6600" dirty="0">
              <a:latin typeface="Algerian" panose="04020705040A02060702" pitchFamily="82" charset="0"/>
            </a:endParaRPr>
          </a:p>
        </p:txBody>
      </p:sp>
    </p:spTree>
    <p:extLst>
      <p:ext uri="{BB962C8B-B14F-4D97-AF65-F5344CB8AC3E}">
        <p14:creationId xmlns:p14="http://schemas.microsoft.com/office/powerpoint/2010/main" val="13146393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25</TotalTime>
  <Words>376</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Algerian</vt:lpstr>
      <vt:lpstr>Freestyle Script</vt:lpstr>
      <vt:lpstr>Times New Roman</vt:lpstr>
      <vt:lpstr>Tw Cen MT</vt:lpstr>
      <vt:lpstr>Tw Cen MT Condensed</vt:lpstr>
      <vt:lpstr>Wingdings 3</vt:lpstr>
      <vt:lpstr>Integral</vt:lpstr>
      <vt:lpstr>Process of Research Design </vt:lpstr>
      <vt:lpstr>Steps in research design</vt:lpstr>
      <vt:lpstr>Classification of the Research Design:</vt:lpstr>
      <vt:lpstr>  Types of Research Design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2023-02-08T05:57:49Z</dcterms:created>
  <dcterms:modified xsi:type="dcterms:W3CDTF">2023-04-18T08:46:58Z</dcterms:modified>
</cp:coreProperties>
</file>